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631"/>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nl-NL"/>
              <a:t>Klik om stijl te bewerken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8/9/20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nl-NL"/>
              <a:t>Klik op het pictogram als u een afbeelding wilt toevoegen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nl-NL"/>
              <a:t>Klik om stijl te bewerken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nl-NL"/>
              <a:t>Klik om stijl te bewerken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nl-NL"/>
              <a:t>Klik om stijl te bewerken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nl-NL"/>
              <a:t>Klik om stijl te bewerken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1141410" y="3073397"/>
            <a:ext cx="4878391" cy="2717801"/>
          </a:xfrm>
        </p:spPr>
        <p:txBody>
          <a:body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6" name="Content Placeholder 5"/>
          <p:cNvSpPr>
            <a:spLocks noGrp="1"/>
          </p:cNvSpPr>
          <p:nvPr>
            <p:ph sz="quarter" idx="4"/>
          </p:nvPr>
        </p:nvSpPr>
        <p:spPr>
          <a:xfrm>
            <a:off x="6172200" y="3073397"/>
            <a:ext cx="4875210" cy="2717801"/>
          </a:xfrm>
        </p:spPr>
        <p:txBody>
          <a:body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8/9/20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kamtoerisme.b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9C6FE3-B9DE-B242-995A-7950C1290D6E}"/>
              </a:ext>
            </a:extLst>
          </p:cNvPr>
          <p:cNvSpPr>
            <a:spLocks noGrp="1"/>
          </p:cNvSpPr>
          <p:nvPr>
            <p:ph type="ctrTitle"/>
          </p:nvPr>
        </p:nvSpPr>
        <p:spPr/>
        <p:txBody>
          <a:bodyPr/>
          <a:lstStyle/>
          <a:p>
            <a:r>
              <a:rPr lang="nl-BE" dirty="0"/>
              <a:t>De spelers van het toeristisch veld</a:t>
            </a:r>
          </a:p>
        </p:txBody>
      </p:sp>
      <p:sp>
        <p:nvSpPr>
          <p:cNvPr id="3" name="Ondertitel 2">
            <a:extLst>
              <a:ext uri="{FF2B5EF4-FFF2-40B4-BE49-F238E27FC236}">
                <a16:creationId xmlns:a16="http://schemas.microsoft.com/office/drawing/2014/main" id="{618FE4BF-C183-E64D-9ABB-D7772320F291}"/>
              </a:ext>
            </a:extLst>
          </p:cNvPr>
          <p:cNvSpPr>
            <a:spLocks noGrp="1"/>
          </p:cNvSpPr>
          <p:nvPr>
            <p:ph type="subTitle" idx="1"/>
          </p:nvPr>
        </p:nvSpPr>
        <p:spPr/>
        <p:txBody>
          <a:bodyPr/>
          <a:lstStyle/>
          <a:p>
            <a:endParaRPr lang="nl-BE" dirty="0"/>
          </a:p>
          <a:p>
            <a:endParaRPr lang="nl-BE" dirty="0"/>
          </a:p>
        </p:txBody>
      </p:sp>
    </p:spTree>
    <p:extLst>
      <p:ext uri="{BB962C8B-B14F-4D97-AF65-F5344CB8AC3E}">
        <p14:creationId xmlns:p14="http://schemas.microsoft.com/office/powerpoint/2010/main" val="1674735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86221C8-9BC4-4442-BAA9-4B4830FC8E6D}"/>
              </a:ext>
            </a:extLst>
          </p:cNvPr>
          <p:cNvSpPr>
            <a:spLocks noGrp="1"/>
          </p:cNvSpPr>
          <p:nvPr>
            <p:ph idx="1"/>
          </p:nvPr>
        </p:nvSpPr>
        <p:spPr>
          <a:xfrm>
            <a:off x="1270000" y="692149"/>
            <a:ext cx="9905999" cy="4711123"/>
          </a:xfrm>
        </p:spPr>
        <p:txBody>
          <a:bodyPr>
            <a:normAutofit fontScale="55000" lnSpcReduction="20000"/>
          </a:bodyPr>
          <a:lstStyle/>
          <a:p>
            <a:r>
              <a:rPr lang="nl-BE" sz="4000" dirty="0"/>
              <a:t>b) De menselijke factoren: eigenschappen van een gebied die niet speciaal met het oog op toerisme ontwikkeld zijn:</a:t>
            </a:r>
          </a:p>
          <a:p>
            <a:pPr>
              <a:buFontTx/>
              <a:buChar char="-"/>
            </a:pPr>
            <a:r>
              <a:rPr lang="nl-BE" sz="4000" dirty="0"/>
              <a:t>historische, culturele en technische bezienswaardigheden: kastelen, musea, huizen, bruggen, dammen</a:t>
            </a:r>
          </a:p>
          <a:p>
            <a:pPr>
              <a:buFontTx/>
              <a:buChar char="-"/>
            </a:pPr>
            <a:r>
              <a:rPr lang="nl-BE" sz="4000" dirty="0"/>
              <a:t>De cultuur van een volk: leefwijze, gastronomie, folklore en klederdrachten </a:t>
            </a:r>
          </a:p>
          <a:p>
            <a:pPr>
              <a:buFontTx/>
              <a:buChar char="-"/>
            </a:pPr>
            <a:r>
              <a:rPr lang="nl-BE" sz="4000" dirty="0"/>
              <a:t>Evenementen : beurzen, festivals, sportieve gebeurtenissen</a:t>
            </a:r>
          </a:p>
          <a:p>
            <a:pPr>
              <a:buFontTx/>
              <a:buChar char="-"/>
            </a:pPr>
            <a:r>
              <a:rPr lang="nl-BE" sz="4000" dirty="0"/>
              <a:t>Historische banden tussen landen : Nederland en de Nederlandse Antillen, …</a:t>
            </a:r>
          </a:p>
          <a:p>
            <a:pPr>
              <a:buFontTx/>
              <a:buChar char="-"/>
            </a:pPr>
            <a:r>
              <a:rPr lang="nl-BE" sz="4000" dirty="0"/>
              <a:t>Godsdienstige factoren: bedevaartsoorden: Lourdes, Compostela, Mekka</a:t>
            </a:r>
          </a:p>
          <a:p>
            <a:pPr>
              <a:buFontTx/>
              <a:buChar char="-"/>
            </a:pPr>
            <a:r>
              <a:rPr lang="nl-BE" sz="4000" dirty="0"/>
              <a:t>Politieke factoren: visumvoorwaarden, regeerregime</a:t>
            </a:r>
          </a:p>
          <a:p>
            <a:pPr>
              <a:buFontTx/>
              <a:buChar char="-"/>
            </a:pPr>
            <a:r>
              <a:rPr lang="nl-BE" sz="4000" dirty="0"/>
              <a:t>Economische factoren:prijzen van producten                       </a:t>
            </a:r>
          </a:p>
          <a:p>
            <a:pPr marL="0" indent="0">
              <a:buNone/>
            </a:pPr>
            <a:endParaRPr lang="nl-BE" dirty="0"/>
          </a:p>
        </p:txBody>
      </p:sp>
    </p:spTree>
    <p:extLst>
      <p:ext uri="{BB962C8B-B14F-4D97-AF65-F5344CB8AC3E}">
        <p14:creationId xmlns:p14="http://schemas.microsoft.com/office/powerpoint/2010/main" val="3117289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E977AA1-9220-4647-B10C-F939454BE4B6}"/>
              </a:ext>
            </a:extLst>
          </p:cNvPr>
          <p:cNvSpPr>
            <a:spLocks noGrp="1"/>
          </p:cNvSpPr>
          <p:nvPr>
            <p:ph idx="1"/>
          </p:nvPr>
        </p:nvSpPr>
        <p:spPr>
          <a:xfrm>
            <a:off x="1171575" y="1200150"/>
            <a:ext cx="9875836" cy="4591051"/>
          </a:xfrm>
        </p:spPr>
        <p:txBody>
          <a:bodyPr/>
          <a:lstStyle/>
          <a:p>
            <a:r>
              <a:rPr lang="nl-BE" dirty="0"/>
              <a:t>c)De aanwezigheid van speciale toeristische attracties: pretparken zoals Disneyland, Efteling, skipistes, indoorvoorzieningen, dierentuinen, boottochten, citygolf, citygame, zwembaden,…</a:t>
            </a:r>
          </a:p>
          <a:p>
            <a:r>
              <a:rPr lang="nl-BE" dirty="0"/>
              <a:t>d) de algemene infrastructuur van een gebied: verkeersvoorzieningen, luchthaven, politiekantoren, banken, communicatienetwerken,ziekenhuizen.</a:t>
            </a:r>
          </a:p>
          <a:p>
            <a:endParaRPr lang="nl-BE" dirty="0"/>
          </a:p>
        </p:txBody>
      </p:sp>
    </p:spTree>
    <p:extLst>
      <p:ext uri="{BB962C8B-B14F-4D97-AF65-F5344CB8AC3E}">
        <p14:creationId xmlns:p14="http://schemas.microsoft.com/office/powerpoint/2010/main" val="116446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7BCAE3-558C-9644-BC78-2A2AA3529866}"/>
              </a:ext>
            </a:extLst>
          </p:cNvPr>
          <p:cNvSpPr>
            <a:spLocks noGrp="1"/>
          </p:cNvSpPr>
          <p:nvPr>
            <p:ph type="title"/>
          </p:nvPr>
        </p:nvSpPr>
        <p:spPr/>
        <p:txBody>
          <a:bodyPr/>
          <a:lstStyle/>
          <a:p>
            <a:r>
              <a:rPr lang="nl-BE" dirty="0"/>
              <a:t>VAKTerminologie=DEFINITIES</a:t>
            </a:r>
          </a:p>
        </p:txBody>
      </p:sp>
      <p:sp>
        <p:nvSpPr>
          <p:cNvPr id="3" name="Tijdelijke aanduiding voor inhoud 2">
            <a:extLst>
              <a:ext uri="{FF2B5EF4-FFF2-40B4-BE49-F238E27FC236}">
                <a16:creationId xmlns:a16="http://schemas.microsoft.com/office/drawing/2014/main" id="{3FBED9DB-C23C-7E4D-88F3-979CFDC1D32A}"/>
              </a:ext>
            </a:extLst>
          </p:cNvPr>
          <p:cNvSpPr>
            <a:spLocks noGrp="1"/>
          </p:cNvSpPr>
          <p:nvPr>
            <p:ph idx="1"/>
          </p:nvPr>
        </p:nvSpPr>
        <p:spPr/>
        <p:txBody>
          <a:bodyPr>
            <a:normAutofit fontScale="92500" lnSpcReduction="20000"/>
          </a:bodyPr>
          <a:lstStyle/>
          <a:p>
            <a:pPr marL="0" indent="0">
              <a:buNone/>
            </a:pPr>
            <a:r>
              <a:rPr lang="nl-BE" dirty="0"/>
              <a:t>-Het intermediair kader: Alle organisaties/bedrijven die het de toerist mogelijk maken het toeristisch product te consumeren.</a:t>
            </a:r>
          </a:p>
          <a:p>
            <a:pPr marL="0" indent="0">
              <a:buNone/>
            </a:pPr>
            <a:r>
              <a:rPr lang="nl-BE" dirty="0"/>
              <a:t>-Reisbureau: houdt zich bezig met de verkoop van reizen.</a:t>
            </a:r>
          </a:p>
          <a:p>
            <a:pPr marL="0" indent="0">
              <a:buNone/>
            </a:pPr>
            <a:r>
              <a:rPr lang="nl-BE" dirty="0"/>
              <a:t>-Touroperator: stelt reizen samen (pakketreizen) en verkoopt deze rechtstreeks of via de reisagent aan de consument. Er zijn 2 soorten T.O’s: algemene en gespecialiseerde. Algemene verkopen alle soorten reizen naar alle bestemmingen in de wereld met elk mogelijk vervoermiddel en voor alle doelgroepen: bv. TUI</a:t>
            </a:r>
          </a:p>
          <a:p>
            <a:pPr marL="0" indent="0">
              <a:buNone/>
            </a:pPr>
            <a:r>
              <a:rPr lang="nl-BE" dirty="0"/>
              <a:t>Gespecialiseerde: 1 soort vervoermiddel/doelgroep/bestemming bv. Jongerenvakanties.be</a:t>
            </a:r>
          </a:p>
          <a:p>
            <a:pPr marL="0" indent="0">
              <a:buNone/>
            </a:pPr>
            <a:endParaRPr lang="nl-BE" dirty="0"/>
          </a:p>
          <a:p>
            <a:pPr marL="0" indent="0">
              <a:buNone/>
            </a:pPr>
            <a:endParaRPr lang="nl-BE" dirty="0"/>
          </a:p>
        </p:txBody>
      </p:sp>
    </p:spTree>
    <p:extLst>
      <p:ext uri="{BB962C8B-B14F-4D97-AF65-F5344CB8AC3E}">
        <p14:creationId xmlns:p14="http://schemas.microsoft.com/office/powerpoint/2010/main" val="23919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7C1190-6EBB-9F41-AEF2-C6EA148454C7}"/>
              </a:ext>
            </a:extLst>
          </p:cNvPr>
          <p:cNvSpPr>
            <a:spLocks noGrp="1"/>
          </p:cNvSpPr>
          <p:nvPr>
            <p:ph type="title"/>
          </p:nvPr>
        </p:nvSpPr>
        <p:spPr/>
        <p:txBody>
          <a:bodyPr/>
          <a:lstStyle/>
          <a:p>
            <a:r>
              <a:rPr lang="nl-BE" dirty="0"/>
              <a:t>VAKTERMINOLOGIE=DEFINITIES</a:t>
            </a:r>
          </a:p>
        </p:txBody>
      </p:sp>
      <p:sp>
        <p:nvSpPr>
          <p:cNvPr id="3" name="Tijdelijke aanduiding voor inhoud 2">
            <a:extLst>
              <a:ext uri="{FF2B5EF4-FFF2-40B4-BE49-F238E27FC236}">
                <a16:creationId xmlns:a16="http://schemas.microsoft.com/office/drawing/2014/main" id="{06BBC4F2-8854-A04C-95FF-96EF43D71359}"/>
              </a:ext>
            </a:extLst>
          </p:cNvPr>
          <p:cNvSpPr>
            <a:spLocks noGrp="1"/>
          </p:cNvSpPr>
          <p:nvPr>
            <p:ph idx="1"/>
          </p:nvPr>
        </p:nvSpPr>
        <p:spPr/>
        <p:txBody>
          <a:bodyPr>
            <a:normAutofit fontScale="92500" lnSpcReduction="10000"/>
          </a:bodyPr>
          <a:lstStyle/>
          <a:p>
            <a:r>
              <a:rPr lang="nl-BE" dirty="0"/>
              <a:t>Verkeersbureau of buitenlandse toeristische dienst: de vestiging van een buitenlandse vertegnwoordiging in een land. Zij promoten hun land. Het zijn overheidsinstellingen, ze hangen af van een ambassade of consulaat.</a:t>
            </a:r>
          </a:p>
          <a:p>
            <a:r>
              <a:rPr lang="nl-BE" dirty="0"/>
              <a:t>VVV: een toeristisch infokantoor/winkel in een stad: zij geven alleen info over die bepaalde stad/streek.</a:t>
            </a:r>
          </a:p>
          <a:p>
            <a:r>
              <a:rPr lang="nl-BE" dirty="0"/>
              <a:t>Toerisme Vlaanderen: een overheidsinstelling met als opdracht het promoten van het toerisme in Vlaanderen om de toeristen te stimuleren naar Vlaanderen te komen. In Wallonië wordt dit door het O.P.T. (Office du promotion de tourisme) gedaan.</a:t>
            </a:r>
          </a:p>
          <a:p>
            <a:endParaRPr lang="nl-BE" dirty="0"/>
          </a:p>
        </p:txBody>
      </p:sp>
    </p:spTree>
    <p:extLst>
      <p:ext uri="{BB962C8B-B14F-4D97-AF65-F5344CB8AC3E}">
        <p14:creationId xmlns:p14="http://schemas.microsoft.com/office/powerpoint/2010/main" val="2349335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D7C93E-DEDC-604F-9AB5-9FDBE51528B3}"/>
              </a:ext>
            </a:extLst>
          </p:cNvPr>
          <p:cNvSpPr>
            <a:spLocks noGrp="1"/>
          </p:cNvSpPr>
          <p:nvPr>
            <p:ph type="title"/>
          </p:nvPr>
        </p:nvSpPr>
        <p:spPr/>
        <p:txBody>
          <a:bodyPr/>
          <a:lstStyle/>
          <a:p>
            <a:r>
              <a:rPr lang="nl-BE" dirty="0"/>
              <a:t>TOEPASSINGEN: TEKSTEN/OPDRACHTEN WEBSITE</a:t>
            </a:r>
          </a:p>
        </p:txBody>
      </p:sp>
      <p:sp>
        <p:nvSpPr>
          <p:cNvPr id="3" name="Tijdelijke aanduiding voor inhoud 2">
            <a:extLst>
              <a:ext uri="{FF2B5EF4-FFF2-40B4-BE49-F238E27FC236}">
                <a16:creationId xmlns:a16="http://schemas.microsoft.com/office/drawing/2014/main" id="{93C4C4DA-B46B-A548-8A05-C6F9665AF608}"/>
              </a:ext>
            </a:extLst>
          </p:cNvPr>
          <p:cNvSpPr>
            <a:spLocks noGrp="1"/>
          </p:cNvSpPr>
          <p:nvPr>
            <p:ph idx="1"/>
          </p:nvPr>
        </p:nvSpPr>
        <p:spPr/>
        <p:txBody>
          <a:bodyPr/>
          <a:lstStyle/>
          <a:p>
            <a:r>
              <a:rPr lang="nl-BE" dirty="0">
                <a:hlinkClick r:id="rId2"/>
              </a:rPr>
              <a:t>www.kamtoerisme.be</a:t>
            </a:r>
            <a:endParaRPr lang="nl-BE" dirty="0"/>
          </a:p>
          <a:p>
            <a:r>
              <a:rPr lang="nl-BE" dirty="0"/>
              <a:t>De onderdelen van het toeristisch product (VVAA concept): toepassingen</a:t>
            </a:r>
          </a:p>
        </p:txBody>
      </p:sp>
    </p:spTree>
    <p:extLst>
      <p:ext uri="{BB962C8B-B14F-4D97-AF65-F5344CB8AC3E}">
        <p14:creationId xmlns:p14="http://schemas.microsoft.com/office/powerpoint/2010/main" val="3622467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CD49C4-A04E-EF4C-80B3-F421FE154829}"/>
              </a:ext>
            </a:extLst>
          </p:cNvPr>
          <p:cNvSpPr>
            <a:spLocks noGrp="1"/>
          </p:cNvSpPr>
          <p:nvPr>
            <p:ph type="title"/>
          </p:nvPr>
        </p:nvSpPr>
        <p:spPr/>
        <p:txBody>
          <a:bodyPr/>
          <a:lstStyle/>
          <a:p>
            <a:r>
              <a:rPr lang="nl-BE" dirty="0"/>
              <a:t>LEERPLANDOELSTELLINGEN</a:t>
            </a:r>
          </a:p>
        </p:txBody>
      </p:sp>
      <p:sp>
        <p:nvSpPr>
          <p:cNvPr id="3" name="Tijdelijke aanduiding voor inhoud 2">
            <a:extLst>
              <a:ext uri="{FF2B5EF4-FFF2-40B4-BE49-F238E27FC236}">
                <a16:creationId xmlns:a16="http://schemas.microsoft.com/office/drawing/2014/main" id="{8801B45C-EE2B-2F44-ACA9-F6BBE60B2F18}"/>
              </a:ext>
            </a:extLst>
          </p:cNvPr>
          <p:cNvSpPr>
            <a:spLocks noGrp="1"/>
          </p:cNvSpPr>
          <p:nvPr>
            <p:ph idx="1"/>
          </p:nvPr>
        </p:nvSpPr>
        <p:spPr/>
        <p:txBody>
          <a:bodyPr/>
          <a:lstStyle/>
          <a:p>
            <a:endParaRPr lang="nl-BE" dirty="0"/>
          </a:p>
          <a:p>
            <a:r>
              <a:rPr lang="nl-BE" dirty="0"/>
              <a:t>LPD 1: de lln. kunnen de onderdelen van een toeristisch product herkennen.</a:t>
            </a:r>
          </a:p>
          <a:p>
            <a:r>
              <a:rPr lang="nl-BE" dirty="0"/>
              <a:t>LPD 2: de lln. kunnen de verschillen herkennen tussen toeristische producten en diensten in relatie tot het soort toerist</a:t>
            </a:r>
          </a:p>
          <a:p>
            <a:r>
              <a:rPr lang="nl-BE" dirty="0"/>
              <a:t>LPD 3: de lln. kunnen de private en publieke spelers op het toeristisch veld toelichten in relatie tot de onderdelen van het toeristisch product.</a:t>
            </a:r>
          </a:p>
          <a:p>
            <a:pPr marL="0" indent="0">
              <a:buNone/>
            </a:pPr>
            <a:endParaRPr lang="nl-BE" dirty="0"/>
          </a:p>
        </p:txBody>
      </p:sp>
    </p:spTree>
    <p:extLst>
      <p:ext uri="{BB962C8B-B14F-4D97-AF65-F5344CB8AC3E}">
        <p14:creationId xmlns:p14="http://schemas.microsoft.com/office/powerpoint/2010/main" val="3538587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A47220-4B03-0547-B16F-EECC27F107D0}"/>
              </a:ext>
            </a:extLst>
          </p:cNvPr>
          <p:cNvSpPr>
            <a:spLocks noGrp="1"/>
          </p:cNvSpPr>
          <p:nvPr>
            <p:ph type="title"/>
          </p:nvPr>
        </p:nvSpPr>
        <p:spPr/>
        <p:txBody>
          <a:bodyPr>
            <a:normAutofit fontScale="90000"/>
          </a:bodyPr>
          <a:lstStyle/>
          <a:p>
            <a:r>
              <a:rPr lang="nl-BE" dirty="0"/>
              <a:t>Definities: Wat houden de begrippen verblijfstoerisme, dagtoerisme en recreatie in?</a:t>
            </a:r>
          </a:p>
        </p:txBody>
      </p:sp>
      <p:sp>
        <p:nvSpPr>
          <p:cNvPr id="3" name="Tijdelijke aanduiding voor inhoud 2">
            <a:extLst>
              <a:ext uri="{FF2B5EF4-FFF2-40B4-BE49-F238E27FC236}">
                <a16:creationId xmlns:a16="http://schemas.microsoft.com/office/drawing/2014/main" id="{39FF2DBA-5058-AC49-864B-8419908821B5}"/>
              </a:ext>
            </a:extLst>
          </p:cNvPr>
          <p:cNvSpPr>
            <a:spLocks noGrp="1"/>
          </p:cNvSpPr>
          <p:nvPr>
            <p:ph idx="1"/>
          </p:nvPr>
        </p:nvSpPr>
        <p:spPr/>
        <p:txBody>
          <a:bodyPr>
            <a:normAutofit fontScale="92500" lnSpcReduction="20000"/>
          </a:bodyPr>
          <a:lstStyle/>
          <a:p>
            <a:r>
              <a:rPr lang="nl-BE" dirty="0"/>
              <a:t>Wat is vrije tijd? De tijd die overblijft als aan allerlei noodzakelijke verplichtingen is voldaan.</a:t>
            </a:r>
          </a:p>
          <a:p>
            <a:r>
              <a:rPr lang="nl-BE" dirty="0"/>
              <a:t>Wat bedoelt men met noodzakelijke verplichtingen? Het zijn de verplichtingen die nodig zijn om te overleven: werken, studeren, eten , persoonlijke verzorging, slapen. Toch is de overblijvende tijd niet helemaal vrij, denk maar aan familiebezoek bijvoorbeeld.</a:t>
            </a:r>
          </a:p>
          <a:p>
            <a:r>
              <a:rPr lang="nl-BE" dirty="0"/>
              <a:t>Hoe kunnen we vrije tijd nu juister definiëren? Vrije tijd is die tijd die overblijft als aan allerlei noodzakelijke verplichtingen is voldaan  en die als vrij ervaren wordt.</a:t>
            </a:r>
          </a:p>
          <a:p>
            <a:r>
              <a:rPr lang="nl-BE" dirty="0"/>
              <a:t>Wat is vrijetijdsbesteding? Elk gedrag in de vrije tijd</a:t>
            </a:r>
          </a:p>
          <a:p>
            <a:endParaRPr lang="nl-BE" dirty="0"/>
          </a:p>
          <a:p>
            <a:endParaRPr lang="nl-BE" dirty="0"/>
          </a:p>
        </p:txBody>
      </p:sp>
    </p:spTree>
    <p:extLst>
      <p:ext uri="{BB962C8B-B14F-4D97-AF65-F5344CB8AC3E}">
        <p14:creationId xmlns:p14="http://schemas.microsoft.com/office/powerpoint/2010/main" val="3869780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D90989E-6CA1-BE44-B0CC-3A39CA4880B3}"/>
              </a:ext>
            </a:extLst>
          </p:cNvPr>
          <p:cNvSpPr>
            <a:spLocks noGrp="1"/>
          </p:cNvSpPr>
          <p:nvPr>
            <p:ph idx="1"/>
          </p:nvPr>
        </p:nvSpPr>
        <p:spPr/>
        <p:txBody>
          <a:bodyPr/>
          <a:lstStyle/>
          <a:p>
            <a:r>
              <a:rPr lang="nl-BE" dirty="0"/>
              <a:t>Als nu aan vrijetijdsbesteding ook nog de DUUR en de PLAATS waar het zich afspeelt gekoppeld worden, kunnen we de begrippen toerisme en recreatie verduidelijken.</a:t>
            </a:r>
          </a:p>
          <a:p>
            <a:r>
              <a:rPr lang="nl-BE" dirty="0"/>
              <a:t>Dagrecreatie: als de vrije tijd in de eigen woonopgeving wordt besteed, zonder overnachting.</a:t>
            </a:r>
          </a:p>
          <a:p>
            <a:r>
              <a:rPr lang="nl-BE" dirty="0"/>
              <a:t>Verblijfsrecreatie: als de vrije tijd in de eigen omgeving wordt besteed met 1 of meerdere overnachtingen.</a:t>
            </a:r>
          </a:p>
          <a:p>
            <a:endParaRPr lang="nl-BE" dirty="0"/>
          </a:p>
        </p:txBody>
      </p:sp>
    </p:spTree>
    <p:extLst>
      <p:ext uri="{BB962C8B-B14F-4D97-AF65-F5344CB8AC3E}">
        <p14:creationId xmlns:p14="http://schemas.microsoft.com/office/powerpoint/2010/main" val="1176451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927C91-E310-1C4B-9DF5-1CFC96091EFC}"/>
              </a:ext>
            </a:extLst>
          </p:cNvPr>
          <p:cNvSpPr>
            <a:spLocks noGrp="1"/>
          </p:cNvSpPr>
          <p:nvPr>
            <p:ph type="title"/>
          </p:nvPr>
        </p:nvSpPr>
        <p:spPr/>
        <p:txBody>
          <a:bodyPr>
            <a:normAutofit fontScale="90000"/>
          </a:bodyPr>
          <a:lstStyle/>
          <a:p>
            <a:br>
              <a:rPr lang="nl-BE" dirty="0"/>
            </a:br>
            <a:br>
              <a:rPr lang="nl-BE" dirty="0"/>
            </a:br>
            <a:br>
              <a:rPr lang="nl-BE" dirty="0"/>
            </a:br>
            <a:br>
              <a:rPr lang="nl-BE" dirty="0"/>
            </a:br>
            <a:br>
              <a:rPr lang="nl-BE" dirty="0"/>
            </a:br>
            <a:br>
              <a:rPr lang="nl-BE" dirty="0"/>
            </a:br>
            <a:br>
              <a:rPr lang="nl-BE" dirty="0"/>
            </a:br>
            <a:br>
              <a:rPr lang="nl-BE" dirty="0"/>
            </a:br>
            <a:br>
              <a:rPr lang="nl-BE" dirty="0"/>
            </a:br>
            <a:br>
              <a:rPr lang="nl-BE" dirty="0"/>
            </a:br>
            <a:br>
              <a:rPr lang="nl-BE" dirty="0"/>
            </a:br>
            <a:br>
              <a:rPr lang="nl-BE" dirty="0"/>
            </a:br>
            <a:br>
              <a:rPr lang="nl-BE" dirty="0"/>
            </a:br>
            <a:br>
              <a:rPr lang="nl-BE" dirty="0"/>
            </a:br>
            <a:br>
              <a:rPr lang="nl-BE" dirty="0"/>
            </a:br>
            <a:br>
              <a:rPr lang="nl-BE" dirty="0"/>
            </a:br>
            <a:endParaRPr lang="nl-BE" dirty="0"/>
          </a:p>
        </p:txBody>
      </p:sp>
      <p:sp>
        <p:nvSpPr>
          <p:cNvPr id="3" name="Tijdelijke aanduiding voor inhoud 2">
            <a:extLst>
              <a:ext uri="{FF2B5EF4-FFF2-40B4-BE49-F238E27FC236}">
                <a16:creationId xmlns:a16="http://schemas.microsoft.com/office/drawing/2014/main" id="{C8C8C648-E7B6-084B-830C-269E93F8236D}"/>
              </a:ext>
            </a:extLst>
          </p:cNvPr>
          <p:cNvSpPr>
            <a:spLocks noGrp="1"/>
          </p:cNvSpPr>
          <p:nvPr>
            <p:ph idx="1"/>
          </p:nvPr>
        </p:nvSpPr>
        <p:spPr/>
        <p:txBody>
          <a:bodyPr/>
          <a:lstStyle/>
          <a:p>
            <a:r>
              <a:rPr lang="nl-BE" dirty="0"/>
              <a:t>Dagtoerisme: het vrijetijdsgedrag dat buiten de eigen omgeving zich afspeelt en zonder een overnachting.</a:t>
            </a:r>
          </a:p>
          <a:p>
            <a:r>
              <a:rPr lang="nl-BE" dirty="0"/>
              <a:t>Verblijfstoerisme: het vrijetijdsgedrag dat buiten de eigen omgeving zich afspeelt, met 1 of meerdere overnachtingen.</a:t>
            </a:r>
          </a:p>
        </p:txBody>
      </p:sp>
    </p:spTree>
    <p:extLst>
      <p:ext uri="{BB962C8B-B14F-4D97-AF65-F5344CB8AC3E}">
        <p14:creationId xmlns:p14="http://schemas.microsoft.com/office/powerpoint/2010/main" val="3960015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11B148EF-0782-534D-B4AD-C43FC7051D8E}"/>
              </a:ext>
            </a:extLst>
          </p:cNvPr>
          <p:cNvSpPr>
            <a:spLocks noGrp="1"/>
          </p:cNvSpPr>
          <p:nvPr>
            <p:ph type="title"/>
          </p:nvPr>
        </p:nvSpPr>
        <p:spPr/>
        <p:txBody>
          <a:bodyPr>
            <a:normAutofit fontScale="90000"/>
          </a:bodyPr>
          <a:lstStyle/>
          <a:p>
            <a:r>
              <a:rPr lang="nl-BE" dirty="0"/>
              <a:t>Onderscheid tussen outgoing tourism,         incoming tourism, domestic tourism</a:t>
            </a:r>
            <a:br>
              <a:rPr lang="nl-BE" dirty="0"/>
            </a:br>
            <a:r>
              <a:rPr lang="nl-BE" dirty="0"/>
              <a:t>  </a:t>
            </a:r>
          </a:p>
        </p:txBody>
      </p:sp>
      <p:sp>
        <p:nvSpPr>
          <p:cNvPr id="3" name="Tijdelijke aanduiding voor inhoud 2">
            <a:extLst>
              <a:ext uri="{FF2B5EF4-FFF2-40B4-BE49-F238E27FC236}">
                <a16:creationId xmlns:a16="http://schemas.microsoft.com/office/drawing/2014/main" id="{07ABEDAE-E9B1-A54B-B8FB-D4F08A445629}"/>
              </a:ext>
            </a:extLst>
          </p:cNvPr>
          <p:cNvSpPr>
            <a:spLocks noGrp="1"/>
          </p:cNvSpPr>
          <p:nvPr>
            <p:ph idx="1"/>
          </p:nvPr>
        </p:nvSpPr>
        <p:spPr/>
        <p:txBody>
          <a:bodyPr/>
          <a:lstStyle/>
          <a:p>
            <a:r>
              <a:rPr lang="nl-BE" dirty="0"/>
              <a:t>Outgoing tourism: uitgaand toerisme: de inwoners van een land (bv. de Belgen) die naar een ander land (bv. Frankrijk) op vakantie gaan.</a:t>
            </a:r>
          </a:p>
          <a:p>
            <a:r>
              <a:rPr lang="nl-BE" dirty="0"/>
              <a:t>Incoming tourism: inkomend toerisme: de inwoners van een ander land (bv.Frankrijk) die naar ons land op vakantie komen.</a:t>
            </a:r>
          </a:p>
          <a:p>
            <a:r>
              <a:rPr lang="nl-BE" dirty="0"/>
              <a:t>Domestic tourism: toerisme in eigen land: de inwoners van België die in België op vakantie gaan.</a:t>
            </a:r>
          </a:p>
        </p:txBody>
      </p:sp>
    </p:spTree>
    <p:extLst>
      <p:ext uri="{BB962C8B-B14F-4D97-AF65-F5344CB8AC3E}">
        <p14:creationId xmlns:p14="http://schemas.microsoft.com/office/powerpoint/2010/main" val="1083584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8FECFD-6807-B34B-BD00-7A44D31FF13E}"/>
              </a:ext>
            </a:extLst>
          </p:cNvPr>
          <p:cNvSpPr>
            <a:spLocks noGrp="1"/>
          </p:cNvSpPr>
          <p:nvPr>
            <p:ph type="title"/>
          </p:nvPr>
        </p:nvSpPr>
        <p:spPr/>
        <p:txBody>
          <a:bodyPr/>
          <a:lstStyle/>
          <a:p>
            <a:r>
              <a:rPr lang="nl-BE" dirty="0"/>
              <a:t>Het Toeristisch Product/ Het VVAA concept</a:t>
            </a:r>
          </a:p>
        </p:txBody>
      </p:sp>
      <p:sp>
        <p:nvSpPr>
          <p:cNvPr id="3" name="Tijdelijke aanduiding voor inhoud 2">
            <a:extLst>
              <a:ext uri="{FF2B5EF4-FFF2-40B4-BE49-F238E27FC236}">
                <a16:creationId xmlns:a16="http://schemas.microsoft.com/office/drawing/2014/main" id="{B8BCBA66-EC1B-284C-B540-AB913F899CB5}"/>
              </a:ext>
            </a:extLst>
          </p:cNvPr>
          <p:cNvSpPr>
            <a:spLocks noGrp="1"/>
          </p:cNvSpPr>
          <p:nvPr>
            <p:ph idx="1"/>
          </p:nvPr>
        </p:nvSpPr>
        <p:spPr/>
        <p:txBody>
          <a:bodyPr>
            <a:normAutofit lnSpcReduction="10000"/>
          </a:bodyPr>
          <a:lstStyle/>
          <a:p>
            <a:r>
              <a:rPr lang="nl-BE" dirty="0"/>
              <a:t>Het toeristisch product kan onderverdeeld worden in  verschillende delen:</a:t>
            </a:r>
          </a:p>
          <a:p>
            <a:r>
              <a:rPr lang="nl-BE" dirty="0"/>
              <a:t>A) Vervoer:  luchtvaart trein, cruise, auto, autocar, fiets, te voet.</a:t>
            </a:r>
          </a:p>
          <a:p>
            <a:r>
              <a:rPr lang="nl-BE" dirty="0"/>
              <a:t>B) Verblijf:  hotels, gastenkamers, campings, vakantieparken, huurlogies</a:t>
            </a:r>
          </a:p>
          <a:p>
            <a:r>
              <a:rPr lang="nl-BE" dirty="0"/>
              <a:t>C) Attractiefactoren: alle factoren die het mogelijk maken dat men een bepaald gebied wil en kan bezoeken of de eigenschappen van een bepaald gebied of plaats die van belang zijn om toeristen aan te trekken. Deze eigenschappen worden  ook de </a:t>
            </a:r>
            <a:r>
              <a:rPr lang="nl-BE" i="1" dirty="0"/>
              <a:t>aantrekkingsfactoren </a:t>
            </a:r>
            <a:r>
              <a:rPr lang="nl-BE" dirty="0"/>
              <a:t>genoemd.</a:t>
            </a:r>
          </a:p>
          <a:p>
            <a:pPr marL="0" indent="0">
              <a:buNone/>
            </a:pPr>
            <a:endParaRPr lang="nl-BE" dirty="0"/>
          </a:p>
        </p:txBody>
      </p:sp>
    </p:spTree>
    <p:extLst>
      <p:ext uri="{BB962C8B-B14F-4D97-AF65-F5344CB8AC3E}">
        <p14:creationId xmlns:p14="http://schemas.microsoft.com/office/powerpoint/2010/main" val="3285153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8FECFD-6807-B34B-BD00-7A44D31FF13E}"/>
              </a:ext>
            </a:extLst>
          </p:cNvPr>
          <p:cNvSpPr>
            <a:spLocks noGrp="1"/>
          </p:cNvSpPr>
          <p:nvPr>
            <p:ph type="title"/>
          </p:nvPr>
        </p:nvSpPr>
        <p:spPr>
          <a:xfrm>
            <a:off x="1236416" y="654144"/>
            <a:ext cx="9905998" cy="1478570"/>
          </a:xfrm>
        </p:spPr>
        <p:txBody>
          <a:bodyPr/>
          <a:lstStyle/>
          <a:p>
            <a:r>
              <a:rPr lang="nl-BE" dirty="0"/>
              <a:t>Het Toeristisch Product/ Het VVAA concept</a:t>
            </a:r>
          </a:p>
        </p:txBody>
      </p:sp>
      <p:sp>
        <p:nvSpPr>
          <p:cNvPr id="3" name="Tijdelijke aanduiding voor inhoud 2">
            <a:extLst>
              <a:ext uri="{FF2B5EF4-FFF2-40B4-BE49-F238E27FC236}">
                <a16:creationId xmlns:a16="http://schemas.microsoft.com/office/drawing/2014/main" id="{B8BCBA66-EC1B-284C-B540-AB913F899CB5}"/>
              </a:ext>
            </a:extLst>
          </p:cNvPr>
          <p:cNvSpPr>
            <a:spLocks noGrp="1"/>
          </p:cNvSpPr>
          <p:nvPr>
            <p:ph idx="1"/>
          </p:nvPr>
        </p:nvSpPr>
        <p:spPr>
          <a:xfrm>
            <a:off x="1390794" y="2486993"/>
            <a:ext cx="9905999" cy="3541714"/>
          </a:xfrm>
        </p:spPr>
        <p:txBody>
          <a:bodyPr>
            <a:normAutofit/>
          </a:bodyPr>
          <a:lstStyle/>
          <a:p>
            <a:pPr marL="0" indent="0">
              <a:buNone/>
            </a:pPr>
            <a:endParaRPr lang="nl-BE" dirty="0"/>
          </a:p>
          <a:p>
            <a:r>
              <a:rPr lang="nl-BE" dirty="0"/>
              <a:t> D) Aanvullende diensten: reisverzekeringen, verhuur van diensten (bv. rondleidingen, excursies), consumentenorganisaties, garantiefonds, beroepsverenigingen, publieke dienstverlening.</a:t>
            </a:r>
          </a:p>
          <a:p>
            <a:r>
              <a:rPr lang="nl-BE" dirty="0"/>
              <a:t>Vervoer, Verblijf, Attractiefactoren, Aanvullende diensten : door het toeristisch bedrijfsleven verzorgde dienstverlening die met het bezoek aan een bepaalde plaats samenhangt.</a:t>
            </a:r>
          </a:p>
        </p:txBody>
      </p:sp>
    </p:spTree>
    <p:extLst>
      <p:ext uri="{BB962C8B-B14F-4D97-AF65-F5344CB8AC3E}">
        <p14:creationId xmlns:p14="http://schemas.microsoft.com/office/powerpoint/2010/main" val="4267086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6B5F2A-8B81-1A4C-BB10-3958908EEB3F}"/>
              </a:ext>
            </a:extLst>
          </p:cNvPr>
          <p:cNvSpPr>
            <a:spLocks noGrp="1"/>
          </p:cNvSpPr>
          <p:nvPr>
            <p:ph type="title"/>
          </p:nvPr>
        </p:nvSpPr>
        <p:spPr/>
        <p:txBody>
          <a:bodyPr/>
          <a:lstStyle/>
          <a:p>
            <a:r>
              <a:rPr lang="nl-BE" dirty="0"/>
              <a:t>C)Attractiefactoren: 2 SOORTEN</a:t>
            </a:r>
          </a:p>
        </p:txBody>
      </p:sp>
      <p:sp>
        <p:nvSpPr>
          <p:cNvPr id="3" name="Tijdelijke aanduiding voor inhoud 2">
            <a:extLst>
              <a:ext uri="{FF2B5EF4-FFF2-40B4-BE49-F238E27FC236}">
                <a16:creationId xmlns:a16="http://schemas.microsoft.com/office/drawing/2014/main" id="{919187CD-9B68-7043-A31D-C0198A8F4B16}"/>
              </a:ext>
            </a:extLst>
          </p:cNvPr>
          <p:cNvSpPr>
            <a:spLocks noGrp="1"/>
          </p:cNvSpPr>
          <p:nvPr>
            <p:ph idx="1"/>
          </p:nvPr>
        </p:nvSpPr>
        <p:spPr/>
        <p:txBody>
          <a:bodyPr>
            <a:normAutofit fontScale="92500"/>
          </a:bodyPr>
          <a:lstStyle/>
          <a:p>
            <a:r>
              <a:rPr lang="nl-BE" dirty="0"/>
              <a:t>a) Natuurlijke eigenschappen van een gebied: klimaat, landschap, fauna en flora: </a:t>
            </a:r>
            <a:r>
              <a:rPr lang="nl-BE" i="1" dirty="0"/>
              <a:t>klimaat</a:t>
            </a:r>
            <a:r>
              <a:rPr lang="nl-BE" dirty="0"/>
              <a:t>: de gemiddelde toestand van de dampkring in een groot gebied ten aanzien van temperatuur, neerslag en wind. Toeristen verkiezen streken met een stabiel klimaat waar geen grote schommelingen in temperatuur en neerslag voorkomen. </a:t>
            </a:r>
            <a:r>
              <a:rPr lang="nl-BE" i="1" dirty="0"/>
              <a:t>Landschap </a:t>
            </a:r>
            <a:r>
              <a:rPr lang="nl-BE" dirty="0"/>
              <a:t>: het zichtbare gedeelte van het aardoppervlak. Belangrijke landschapsvormen zijn: bergen, kusten, meren,grotten, vulkanen, gletsjers.           </a:t>
            </a:r>
            <a:r>
              <a:rPr lang="nl-BE" i="1" dirty="0"/>
              <a:t>fauna en flora: </a:t>
            </a:r>
            <a:r>
              <a:rPr lang="nl-BE" dirty="0"/>
              <a:t>planten en dieren. De aanwezigheid van dieren heeft zelfs geleid tot het ontstaan van een aparte vorm van toerisme: de safari.</a:t>
            </a:r>
            <a:endParaRPr lang="nl-BE" i="1" dirty="0"/>
          </a:p>
          <a:p>
            <a:pPr marL="0" indent="0">
              <a:buNone/>
            </a:pPr>
            <a:endParaRPr lang="nl-BE" dirty="0"/>
          </a:p>
          <a:p>
            <a:pPr marL="0" indent="0">
              <a:buNone/>
            </a:pPr>
            <a:endParaRPr lang="nl-BE" dirty="0"/>
          </a:p>
        </p:txBody>
      </p:sp>
    </p:spTree>
    <p:extLst>
      <p:ext uri="{BB962C8B-B14F-4D97-AF65-F5344CB8AC3E}">
        <p14:creationId xmlns:p14="http://schemas.microsoft.com/office/powerpoint/2010/main" val="2088210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298</TotalTime>
  <Words>1005</Words>
  <Application>Microsoft Macintosh PowerPoint</Application>
  <PresentationFormat>Breedbeeld</PresentationFormat>
  <Paragraphs>54</Paragraphs>
  <Slides>14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Arial</vt:lpstr>
      <vt:lpstr>Tw Cen MT</vt:lpstr>
      <vt:lpstr>Circuit</vt:lpstr>
      <vt:lpstr>De spelers van het toeristisch veld</vt:lpstr>
      <vt:lpstr>LEERPLANDOELSTELLINGEN</vt:lpstr>
      <vt:lpstr>Definities: Wat houden de begrippen verblijfstoerisme, dagtoerisme en recreatie in?</vt:lpstr>
      <vt:lpstr>PowerPoint-presentatie</vt:lpstr>
      <vt:lpstr>                </vt:lpstr>
      <vt:lpstr>Onderscheid tussen outgoing tourism,         incoming tourism, domestic tourism   </vt:lpstr>
      <vt:lpstr>Het Toeristisch Product/ Het VVAA concept</vt:lpstr>
      <vt:lpstr>Het Toeristisch Product/ Het VVAA concept</vt:lpstr>
      <vt:lpstr>C)Attractiefactoren: 2 SOORTEN</vt:lpstr>
      <vt:lpstr>PowerPoint-presentatie</vt:lpstr>
      <vt:lpstr>PowerPoint-presentatie</vt:lpstr>
      <vt:lpstr>VAKTerminologie=DEFINITIES</vt:lpstr>
      <vt:lpstr>VAKTERMINOLOGIE=DEFINITIES</vt:lpstr>
      <vt:lpstr>TOEPASSINGEN: TEKSTEN/OPDRACHTEN WEBSITE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spelers van het toeristisch veld</dc:title>
  <dc:creator>Microsoft Office User</dc:creator>
  <cp:lastModifiedBy>Microsoft Office User</cp:lastModifiedBy>
  <cp:revision>25</cp:revision>
  <dcterms:created xsi:type="dcterms:W3CDTF">2020-08-07T13:17:17Z</dcterms:created>
  <dcterms:modified xsi:type="dcterms:W3CDTF">2020-08-09T11:57:20Z</dcterms:modified>
</cp:coreProperties>
</file>